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9" r:id="rId3"/>
    <p:sldId id="257" r:id="rId4"/>
    <p:sldId id="258" r:id="rId5"/>
    <p:sldId id="284" r:id="rId6"/>
    <p:sldId id="285" r:id="rId7"/>
    <p:sldId id="259" r:id="rId8"/>
    <p:sldId id="260" r:id="rId9"/>
    <p:sldId id="261" r:id="rId10"/>
    <p:sldId id="281" r:id="rId11"/>
    <p:sldId id="282" r:id="rId12"/>
    <p:sldId id="283" r:id="rId13"/>
    <p:sldId id="262" r:id="rId14"/>
    <p:sldId id="263" r:id="rId15"/>
    <p:sldId id="275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88" r:id="rId25"/>
    <p:sldId id="287" r:id="rId26"/>
    <p:sldId id="272" r:id="rId27"/>
    <p:sldId id="273" r:id="rId28"/>
    <p:sldId id="274" r:id="rId29"/>
    <p:sldId id="276" r:id="rId30"/>
    <p:sldId id="277" r:id="rId31"/>
    <p:sldId id="278" r:id="rId32"/>
    <p:sldId id="279" r:id="rId33"/>
    <p:sldId id="280" r:id="rId34"/>
    <p:sldId id="286" r:id="rId35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160DFD-D5A5-4A8B-AC3E-BB2A5BDA1479}">
          <p14:sldIdLst>
            <p14:sldId id="256"/>
          </p14:sldIdLst>
        </p14:section>
        <p14:section name="Untitled Section" id="{8BB44898-C53C-4E62-A1CB-31F12068B070}">
          <p14:sldIdLst>
            <p14:sldId id="289"/>
            <p14:sldId id="257"/>
            <p14:sldId id="258"/>
            <p14:sldId id="284"/>
            <p14:sldId id="285"/>
            <p14:sldId id="259"/>
            <p14:sldId id="260"/>
            <p14:sldId id="261"/>
            <p14:sldId id="281"/>
            <p14:sldId id="282"/>
            <p14:sldId id="283"/>
            <p14:sldId id="262"/>
            <p14:sldId id="263"/>
            <p14:sldId id="275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88"/>
            <p14:sldId id="287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941" autoAdjust="0"/>
  </p:normalViewPr>
  <p:slideViewPr>
    <p:cSldViewPr snapToGrid="0">
      <p:cViewPr varScale="1">
        <p:scale>
          <a:sx n="67" d="100"/>
          <a:sy n="67" d="100"/>
        </p:scale>
        <p:origin x="12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4E5E8-6CE6-4583-8225-608E4B8E07E8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4F1A8-04F3-4D4A-AD61-31D0E2B4AB7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4766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68174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Iznenađen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postoji li neka nedosljednost i je li ona </a:t>
            </a:r>
            <a:r>
              <a:rPr lang="hr-HR" dirty="0" err="1"/>
              <a:t>bug</a:t>
            </a:r>
            <a:r>
              <a:rPr lang="hr-HR" dirty="0"/>
              <a:t>?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58235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Npr. Testiranjem </a:t>
            </a:r>
            <a:r>
              <a:rPr lang="hr-HR" dirty="0" err="1"/>
              <a:t>xy</a:t>
            </a:r>
            <a:r>
              <a:rPr lang="hr-HR" dirty="0"/>
              <a:t> funkcionalnosti primijećena je nedosljednost funkcionalnosti  s funkcionalnom dokumentacijom </a:t>
            </a:r>
          </a:p>
          <a:p>
            <a:r>
              <a:rPr lang="hr-HR" dirty="0"/>
              <a:t>Što još postoji, u čemu sve naš proizvod može biti (ne)dosljedan?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Je li proizvod dosljedan s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„</a:t>
            </a:r>
            <a:r>
              <a:rPr lang="hr-HR" sz="1200" kern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 FEW HICCUPPS </a:t>
            </a:r>
            <a:r>
              <a:rPr lang="hr-HR" sz="12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” teorija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2932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Je li proizvod prihvatljivo dobar tj. dovoljno dobar?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17973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Procesi/alati koji : identificiraju uzorke, provjeravaju outpute </a:t>
            </a:r>
          </a:p>
          <a:p>
            <a:r>
              <a:rPr lang="hr-HR" dirty="0"/>
              <a:t>Referenti  dokumenti s korisnim podacima/informacijama</a:t>
            </a:r>
          </a:p>
          <a:p>
            <a:r>
              <a:rPr lang="hr-HR" dirty="0"/>
              <a:t>Primjeri outputa: dobri i loši</a:t>
            </a:r>
          </a:p>
          <a:p>
            <a:r>
              <a:rPr lang="hr-HR" dirty="0"/>
              <a:t>Osoba čije mišljene je bitno</a:t>
            </a:r>
          </a:p>
          <a:p>
            <a:r>
              <a:rPr lang="hr-HR" dirty="0"/>
              <a:t>Nesuglasnosti i rasprave osoba čija su mišljenja bitna</a:t>
            </a:r>
          </a:p>
          <a:p>
            <a:r>
              <a:rPr lang="hr-HR" dirty="0"/>
              <a:t>Osjećaji: zbunjenost i frustracija</a:t>
            </a:r>
          </a:p>
          <a:p>
            <a:r>
              <a:rPr lang="hr-HR" dirty="0"/>
              <a:t>Komparativni proizvodi, algoritmi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8382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Potrebno je stvoriti mišljenje da li je nešto problem ili </a:t>
            </a:r>
            <a:r>
              <a:rPr lang="hr-HR" dirty="0" err="1"/>
              <a:t>bug</a:t>
            </a:r>
            <a:r>
              <a:rPr lang="hr-HR" dirty="0"/>
              <a:t> koji prijeti vrijednosti proizvoda</a:t>
            </a:r>
          </a:p>
          <a:p>
            <a:r>
              <a:rPr lang="hr-HR" dirty="0"/>
              <a:t>Bitno je znati obrazložiti zašto smatraš da bi nešto moglo biti problem ili </a:t>
            </a:r>
            <a:r>
              <a:rPr lang="hr-HR" dirty="0" err="1"/>
              <a:t>bug</a:t>
            </a:r>
            <a:endParaRPr lang="hr-HR" dirty="0"/>
          </a:p>
          <a:p>
            <a:r>
              <a:rPr lang="hr-HR" dirty="0"/>
              <a:t>U obrazloženju navesti dobar </a:t>
            </a:r>
            <a:r>
              <a:rPr lang="hr-HR" dirty="0" err="1"/>
              <a:t>oracle</a:t>
            </a:r>
            <a:r>
              <a:rPr lang="hr-HR" dirty="0"/>
              <a:t> iz kojeg se vidi taj zaključak.</a:t>
            </a:r>
          </a:p>
          <a:p>
            <a:r>
              <a:rPr lang="hr-HR" dirty="0"/>
              <a:t>Ne možemo znati kada je test gotov.</a:t>
            </a:r>
          </a:p>
          <a:p>
            <a:r>
              <a:rPr lang="hr-HR" dirty="0" err="1"/>
              <a:t>Tester</a:t>
            </a:r>
            <a:r>
              <a:rPr lang="hr-HR" dirty="0"/>
              <a:t> ne može znati istinu o nekom problemu.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MIP i Black </a:t>
            </a:r>
            <a:r>
              <a:rPr lang="hr-HR" dirty="0" err="1"/>
              <a:t>Flagging</a:t>
            </a:r>
            <a:r>
              <a:rPr lang="hr-HR" dirty="0"/>
              <a:t> tehnike 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42077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Često nemamo </a:t>
            </a:r>
            <a:r>
              <a:rPr lang="hr-HR" dirty="0" err="1"/>
              <a:t>oracle</a:t>
            </a:r>
            <a:r>
              <a:rPr lang="hr-HR" dirty="0"/>
              <a:t> koji će dokazati da je nešto dobro ili loše.</a:t>
            </a:r>
          </a:p>
          <a:p>
            <a:r>
              <a:rPr lang="hr-HR" dirty="0"/>
              <a:t>Jedan nam </a:t>
            </a:r>
            <a:r>
              <a:rPr lang="hr-HR" dirty="0" err="1"/>
              <a:t>oracle</a:t>
            </a:r>
            <a:r>
              <a:rPr lang="hr-HR" dirty="0"/>
              <a:t> ne može reći radi li proizvod ili funkcionalnost ispravno u svim situacijama.</a:t>
            </a:r>
          </a:p>
          <a:p>
            <a:r>
              <a:rPr lang="hr-HR" dirty="0"/>
              <a:t>Nešto može naizgled dobro raditi ali zapravo se može „provući ispod radara” svih poznatih </a:t>
            </a:r>
            <a:r>
              <a:rPr lang="hr-HR" dirty="0" err="1"/>
              <a:t>oraclea</a:t>
            </a: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6386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r-HR" dirty="0"/>
                  <a:t>Ignoriranje problema</a:t>
                </a:r>
              </a:p>
              <a:p>
                <a:r>
                  <a:rPr lang="hr-HR" dirty="0"/>
                  <a:t>Pojednostaviti problem</a:t>
                </a:r>
              </a:p>
              <a:p>
                <a:r>
                  <a:rPr lang="hr-HR" dirty="0"/>
                  <a:t>Premjestiti problem</a:t>
                </a:r>
              </a:p>
              <a:p>
                <a:pPr lvl="1"/>
                <a:r>
                  <a:rPr lang="hr-HR" dirty="0"/>
                  <a:t>Potražiti mišljenje stručnjaka</a:t>
                </a:r>
              </a:p>
              <a:p>
                <a:pPr lvl="1"/>
                <a:r>
                  <a:rPr lang="hr-HR" dirty="0"/>
                  <a:t>Paralelno testiranje</a:t>
                </a:r>
              </a:p>
              <a:p>
                <a:pPr lvl="1"/>
                <a:r>
                  <a:rPr lang="hr-HR" dirty="0"/>
                  <a:t>Obrnuto testiranje (5*5=25 i 25/5=5 5</a:t>
                </a:r>
                <a:r>
                  <a:rPr lang="hr-HR" baseline="30000" dirty="0"/>
                  <a:t>2</a:t>
                </a:r>
                <a:r>
                  <a:rPr lang="hr-HR" dirty="0"/>
                  <a:t>=25 i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hr-H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hr-HR" dirty="0"/>
                  <a:t>)</a:t>
                </a:r>
              </a:p>
              <a:p>
                <a:r>
                  <a:rPr lang="hr-HR" dirty="0"/>
                  <a:t>Podijeli i osvoji</a:t>
                </a:r>
              </a:p>
              <a:p>
                <a:endParaRPr lang="hr-H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r-HR" dirty="0"/>
                  <a:t>Ignoriranje problema</a:t>
                </a:r>
              </a:p>
              <a:p>
                <a:r>
                  <a:rPr lang="hr-HR" dirty="0"/>
                  <a:t>Pojednostaviti problem</a:t>
                </a:r>
              </a:p>
              <a:p>
                <a:r>
                  <a:rPr lang="hr-HR" dirty="0"/>
                  <a:t>Premjestiti problem</a:t>
                </a:r>
              </a:p>
              <a:p>
                <a:pPr lvl="1"/>
                <a:r>
                  <a:rPr lang="hr-HR" dirty="0"/>
                  <a:t>Potražiti mišljenje stručnjaka</a:t>
                </a:r>
              </a:p>
              <a:p>
                <a:pPr lvl="1"/>
                <a:r>
                  <a:rPr lang="hr-HR" dirty="0"/>
                  <a:t>Paralelno testiranje</a:t>
                </a:r>
              </a:p>
              <a:p>
                <a:pPr lvl="1"/>
                <a:r>
                  <a:rPr lang="hr-HR" dirty="0"/>
                  <a:t>Obrnuto testiranje (5*5=25 i 25/5=5 5</a:t>
                </a:r>
                <a:r>
                  <a:rPr lang="hr-HR" baseline="30000" dirty="0"/>
                  <a:t>2</a:t>
                </a:r>
                <a:r>
                  <a:rPr lang="hr-HR" dirty="0"/>
                  <a:t>=25 i </a:t>
                </a:r>
                <a:r>
                  <a:rPr lang="hr-HR" i="0">
                    <a:latin typeface="Cambria Math" panose="02040503050406030204" pitchFamily="18" charset="0"/>
                  </a:rPr>
                  <a:t>√</a:t>
                </a:r>
                <a:r>
                  <a:rPr lang="hr-HR" b="0" i="0">
                    <a:latin typeface="Cambria Math" panose="02040503050406030204" pitchFamily="18" charset="0"/>
                  </a:rPr>
                  <a:t>25=5</a:t>
                </a:r>
                <a:r>
                  <a:rPr lang="hr-HR" dirty="0"/>
                  <a:t>)</a:t>
                </a:r>
              </a:p>
              <a:p>
                <a:r>
                  <a:rPr lang="hr-HR" dirty="0"/>
                  <a:t>Podijeli i osvoji</a:t>
                </a:r>
              </a:p>
              <a:p>
                <a:endParaRPr lang="hr-H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3411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Heuristika- postupak koji vodi prema otkriću ili ga potiče.</a:t>
            </a:r>
          </a:p>
          <a:p>
            <a:pPr lvl="1"/>
            <a:r>
              <a:rPr lang="hr-HR" dirty="0"/>
              <a:t>Dolaženje do znanstvenog rješenja ili otkrića putem pokušaja i pogrješaka, nagađanjima i opovrgavanjima.</a:t>
            </a:r>
          </a:p>
          <a:p>
            <a:pPr lvl="1"/>
            <a:endParaRPr lang="hr-HR" dirty="0"/>
          </a:p>
          <a:p>
            <a:r>
              <a:rPr lang="hr-HR" dirty="0"/>
              <a:t>Govoriti ćemo o modelu (heurističkom) testiranja.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8163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sz="1200" dirty="0"/>
          </a:p>
          <a:p>
            <a:pPr marL="0" indent="0">
              <a:buFont typeface="Arial" panose="020B0604020202020204" pitchFamily="34" charset="0"/>
              <a:buNone/>
            </a:pPr>
            <a:endParaRPr lang="hr-HR" sz="1200" dirty="0"/>
          </a:p>
          <a:p>
            <a:pPr marL="0" indent="0">
              <a:buFont typeface="Arial" panose="020B0604020202020204" pitchFamily="34" charset="0"/>
              <a:buNone/>
            </a:pPr>
            <a:endParaRPr lang="hr-HR" sz="1200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14624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Što je </a:t>
            </a:r>
            <a:r>
              <a:rPr lang="hr-H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oracle</a:t>
            </a:r>
            <a:r>
              <a:rPr lang="hr-H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?</a:t>
            </a:r>
            <a:endParaRPr lang="hr-HR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hr-HR" sz="1200" dirty="0"/>
              <a:t>Jedan od načina („sredstva”) prepoznavanja problema tijekom testiranja</a:t>
            </a:r>
          </a:p>
          <a:p>
            <a:r>
              <a:rPr lang="hr-HR" sz="1200" dirty="0"/>
              <a:t>Pomaže nam: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r-HR" sz="1200" dirty="0"/>
              <a:t>Utvrditi razliku između „problem” i „nije problem” tj. „potencijalni problem” i „problem nije uočen”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r-HR" sz="1200" dirty="0"/>
              <a:t>Bolje i jasnije prenijeti uočenu razliku ostatku tima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24961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  <a:p>
            <a:r>
              <a:rPr lang="hr-HR" dirty="0"/>
              <a:t>Je razlika (prema jednoj osobi) između primijećenog i željenog (prema jednoj osobi) (u jednom trenutku).</a:t>
            </a:r>
          </a:p>
          <a:p>
            <a:r>
              <a:rPr lang="hr-HR" dirty="0"/>
              <a:t>Problem može biti u odstupanju ili u percepciji ili u želji (potrebi). Različite osobe će imati različito poimanje odstupanja, percepcije i želja.</a:t>
            </a:r>
          </a:p>
          <a:p>
            <a:r>
              <a:rPr lang="hr-HR" dirty="0"/>
              <a:t>Na problem utječe vrijeme/moment. Nešto može biti problem danas, a sutra ne i obrnuto.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918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Emocionalna reakcija tijekom testiranja plijeni pažnju i potiče učenje.</a:t>
            </a:r>
          </a:p>
          <a:p>
            <a:pPr marL="0" indent="0">
              <a:buNone/>
            </a:pPr>
            <a:r>
              <a:rPr lang="hr-HR" i="1" dirty="0"/>
              <a:t>		Emocija je signal, obrati pažnju na nju.</a:t>
            </a:r>
          </a:p>
          <a:p>
            <a:r>
              <a:rPr lang="hr-HR" dirty="0"/>
              <a:t>Ako si blago zabrinut zbog nečega moguće je da će netko drugi biti jako zabrinut zbog istog.</a:t>
            </a:r>
          </a:p>
          <a:p>
            <a:endParaRPr lang="hr-HR" dirty="0"/>
          </a:p>
          <a:p>
            <a:r>
              <a:rPr lang="hr-HR" dirty="0"/>
              <a:t>Pazi!	 Emocije ne moraju biti vezane uz predmet testiranja, kada su uzrokovane nečime izvan naše sfere testiranje mogu nas navesti na pogrešne zaključke.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22499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endParaRPr lang="hr-HR" dirty="0"/>
          </a:p>
          <a:p>
            <a:pPr>
              <a:spcBef>
                <a:spcPts val="500"/>
              </a:spcBef>
            </a:pPr>
            <a:r>
              <a:rPr lang="hr-HR" dirty="0"/>
              <a:t>Dosada 		razmislite o uvođenju alata za provjere i testiranje</a:t>
            </a:r>
          </a:p>
          <a:p>
            <a:pPr>
              <a:spcBef>
                <a:spcPts val="500"/>
              </a:spcBef>
            </a:pP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9797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hr-HR" dirty="0"/>
              <a:t>Umor		zahtjevnije za testirati – potrebna pauza ili novi plan</a:t>
            </a:r>
          </a:p>
          <a:p>
            <a:pPr>
              <a:spcBef>
                <a:spcPts val="500"/>
              </a:spcBef>
            </a:pP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3516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hr-HR" dirty="0"/>
              <a:t>Uzrujan</a:t>
            </a:r>
          </a:p>
          <a:p>
            <a:pPr>
              <a:spcBef>
                <a:spcPts val="500"/>
              </a:spcBef>
            </a:pPr>
            <a:r>
              <a:rPr lang="hr-HR" dirty="0"/>
              <a:t>možda je potrebno poboljšati </a:t>
            </a:r>
            <a:r>
              <a:rPr lang="hr-HR" dirty="0" err="1"/>
              <a:t>testabilnost</a:t>
            </a:r>
            <a:r>
              <a:rPr lang="hr-HR" dirty="0"/>
              <a:t>,</a:t>
            </a:r>
          </a:p>
          <a:p>
            <a:pPr>
              <a:spcBef>
                <a:spcPts val="500"/>
              </a:spcBef>
            </a:pPr>
            <a:r>
              <a:rPr lang="hr-HR" dirty="0"/>
              <a:t>Frustriran</a:t>
            </a:r>
          </a:p>
          <a:p>
            <a:pPr>
              <a:spcBef>
                <a:spcPts val="500"/>
              </a:spcBef>
            </a:pPr>
            <a:r>
              <a:rPr lang="hr-HR" dirty="0"/>
              <a:t>je li problem u </a:t>
            </a:r>
            <a:r>
              <a:rPr lang="hr-HR" dirty="0" err="1"/>
              <a:t>workflow</a:t>
            </a:r>
            <a:r>
              <a:rPr lang="hr-HR" dirty="0"/>
              <a:t>-u aplikacije?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4F1A8-04F3-4D4A-AD61-31D0E2B4AB7F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9335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F351-8713-4FE0-8BC3-CB4F26EBD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1A822-0BDD-4336-B7E9-9CDC9B252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EE11C-415C-4211-B893-A5523304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34D7-99CC-47B2-8317-E35166B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21CE-F45C-4F81-B8F1-D5D4A5FA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473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944B-5272-452C-85A6-83205E25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82948-6D9B-402C-9571-E7C9ADE04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832C1-EFB7-4CD1-95D6-DA8A6A4AB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5ABAA-31C2-485B-952A-DFA349ED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E0F2C-E677-45C2-AC47-27137C30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195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9BE669-CDBC-473F-9D2E-EF6B97073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13BC2-35A6-408C-BB6A-D9D811A6E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55C5A-036B-424E-AFA5-436562D1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C3C9-BFA7-44DB-81CE-F2DD40B2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0CAB-53D2-4B94-B08F-FEAD8591A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1358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B70F-D880-4CD6-A604-2BF6C81F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BA659-A635-4AFB-8F39-7F3004CEE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857AE-DA23-478A-84A3-DBF00B05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D8CA7-0DEA-4396-9F38-282C9F2E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7818E-5DF8-4F32-9339-F3BAA85EC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922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8F88-70BA-42C0-B3D2-7E241021E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83F2D-7979-4F63-BB4E-845BBB91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1CDB2-FD6D-4002-8FA6-B01F47523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752A2-7E20-494A-B131-2290B7E7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129D-54A9-4A26-8F2D-A9A00360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193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C582-D3E1-4147-9E0D-AD74A7B8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8F3CA-B7CC-464F-AAD5-58F830C19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824C4-7490-45AB-A770-017490BE9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A75A5-5DA8-4C7D-98EC-C7D84493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AFAB6-F6A8-41AA-B716-243D99CC9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3343F-70B6-43B9-BB46-0C8EE706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055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B982-C2B8-4DCB-8A88-B187FE3C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68A19-FC8C-4EAC-B8C6-243C96A9A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6B67B-5DE8-405C-A5CB-34F4177B9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5D97A-3BEC-4662-A94D-6D23CDCDD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32B70-8269-41F9-A8FD-1322C97B7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D59FE-C094-4D8C-A0DD-430B4CDC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23283-7FC2-4B25-9D45-0C120EC6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24EE7-3FCE-4B2B-B65A-A864E761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90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10B2-BCD7-4305-BBC7-08B56944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01746-854C-4133-B5AD-6EE4DC32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2A79B-AB84-4D67-8E7E-C42B8212B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9177E-9982-4189-B9F4-57C716D1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586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4CADB-916E-444F-9276-54199E45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7BB1A-2DAB-40E3-A2A3-14329BA0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C6201-0A92-4583-9DAA-9344AC01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7261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27B7-8327-4E1C-8095-4B6B18E3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621F-E195-4606-AFA6-DE9DB98CC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E6208-1FDD-43D4-A413-12850D9B7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BD7FE-AAD7-4E1C-8D7D-AF684C8EB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ED9CE-149B-45AE-A542-FCD50E1D3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49103-8E55-4954-A3F7-E443F4F1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781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A004-9184-4296-B450-48F36E109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C11924-AD78-40FA-B744-6C4778805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B8114-0427-450D-A79B-CCA86F9D7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C8BE1-9481-4516-94A6-8AEC4F58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E3B6E-C97B-4AD3-9ACF-2D0028613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CFEF7-D8AA-440E-A636-FDB26B9C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230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802D1C-BB5E-4CF7-B2A2-827E918E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F33DB-8169-4CAE-8BFC-DA7E5EB1C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A36BE-3FD9-4DEC-B1DF-854242E87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07815-DBEE-4B3E-92EA-C0C81C3534C5}" type="datetimeFigureOut">
              <a:rPr lang="hr-HR" smtClean="0"/>
              <a:t>11.2.2019.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2B206-258B-4B39-B8FB-FE572DD12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FE0D1-164D-40D5-8C62-91A22343B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C334-1974-4CF8-8A29-194F95B849D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61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microsoft.com/office/2007/relationships/hdphoto" Target="../media/hdphoto3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7.wdp"/><Relationship Id="rId3" Type="http://schemas.openxmlformats.org/officeDocument/2006/relationships/image" Target="../media/image41.png"/><Relationship Id="rId7" Type="http://schemas.microsoft.com/office/2007/relationships/hdphoto" Target="../media/hdphoto6.wdp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jpeg"/><Relationship Id="rId5" Type="http://schemas.openxmlformats.org/officeDocument/2006/relationships/image" Target="../media/image52.png"/><Relationship Id="rId10" Type="http://schemas.openxmlformats.org/officeDocument/2006/relationships/image" Target="../media/image66.png"/><Relationship Id="rId4" Type="http://schemas.microsoft.com/office/2007/relationships/hdphoto" Target="../media/hdphoto3.wdp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velopsense.com/blog/2012/07/few-hiccupps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7C51-10FB-4C19-B42D-B52C6CA5C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r-HR" sz="9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Oracles</a:t>
            </a:r>
            <a:endParaRPr lang="hr-HR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F36E4-7712-464F-A62C-8F0E70DC2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59062"/>
          </a:xfrm>
        </p:spPr>
        <p:txBody>
          <a:bodyPr>
            <a:normAutofit fontScale="92500" lnSpcReduction="20000"/>
          </a:bodyPr>
          <a:lstStyle/>
          <a:p>
            <a:endParaRPr lang="hr-HR" sz="2800" dirty="0">
              <a:latin typeface="Monotype Corsiva" panose="03010101010201010101" pitchFamily="66" charset="0"/>
            </a:endParaRPr>
          </a:p>
          <a:p>
            <a:r>
              <a:rPr lang="hr-H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Pretpostavka, teza, premisa, istina što je </a:t>
            </a:r>
            <a:r>
              <a:rPr lang="hr-HR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bug</a:t>
            </a:r>
            <a:r>
              <a:rPr lang="hr-H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?</a:t>
            </a:r>
          </a:p>
          <a:p>
            <a:pPr algn="r"/>
            <a:r>
              <a:rPr lang="hr-H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	</a:t>
            </a:r>
            <a:r>
              <a:rPr lang="hr-H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  <a:ea typeface="+mj-ea"/>
                <a:cs typeface="+mj-cs"/>
              </a:rPr>
              <a:t>Iva Marinić</a:t>
            </a:r>
            <a:endParaRPr lang="hr-HR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66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CE2F-EDFA-4E57-9B57-60657E30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Što emocije mogu značiti?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B1416-AA46-4C6A-9F5E-FEEB2061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35" y="1924669"/>
            <a:ext cx="4031329" cy="4038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F630675-2C4C-4820-93AF-CBA4BAD6E341}"/>
              </a:ext>
            </a:extLst>
          </p:cNvPr>
          <p:cNvSpPr/>
          <p:nvPr/>
        </p:nvSpPr>
        <p:spPr>
          <a:xfrm>
            <a:off x="8263890" y="2171701"/>
            <a:ext cx="1691640" cy="1577340"/>
          </a:xfrm>
          <a:prstGeom prst="cloudCallout">
            <a:avLst>
              <a:gd name="adj1" fmla="val -99881"/>
              <a:gd name="adj2" fmla="val 697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b="1" i="1" dirty="0">
                <a:solidFill>
                  <a:schemeClr val="tx1"/>
                </a:solidFill>
              </a:rPr>
              <a:t>          </a:t>
            </a:r>
            <a:r>
              <a:rPr lang="hr-HR" sz="2000" b="1" i="1" dirty="0">
                <a:solidFill>
                  <a:schemeClr val="tx1"/>
                </a:solidFill>
              </a:rPr>
              <a:t>    Z</a:t>
            </a:r>
          </a:p>
          <a:p>
            <a:r>
              <a:rPr lang="hr-HR" sz="2000" b="1" i="1" dirty="0">
                <a:solidFill>
                  <a:schemeClr val="tx1"/>
                </a:solidFill>
              </a:rPr>
              <a:t>        Z  </a:t>
            </a:r>
          </a:p>
          <a:p>
            <a:r>
              <a:rPr lang="hr-HR" sz="2000" b="1" i="1" dirty="0">
                <a:solidFill>
                  <a:schemeClr val="tx1"/>
                </a:solidFill>
              </a:rPr>
              <a:t>  Z</a:t>
            </a:r>
          </a:p>
        </p:txBody>
      </p:sp>
    </p:spTree>
    <p:extLst>
      <p:ext uri="{BB962C8B-B14F-4D97-AF65-F5344CB8AC3E}">
        <p14:creationId xmlns:p14="http://schemas.microsoft.com/office/powerpoint/2010/main" val="391031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71F6-9464-4EBE-A25E-C6FF0EAF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Što emocije mogu značiti?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07B3E4-4D31-4298-A348-29C7C6F4C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01" y="1947531"/>
            <a:ext cx="4130398" cy="3985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72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F9C0-9769-4CEF-97CA-A5B17716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Što emocije mogu značiti?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856937-629E-4D30-9698-F353B57BB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94" y="1989439"/>
            <a:ext cx="4061812" cy="40237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841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45CE-0693-4455-80B9-1A9D79F5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hr-HR" sz="6600" b="1" dirty="0">
                <a:latin typeface="Monotype Corsiva" panose="03010101010201010101" pitchFamily="66" charset="0"/>
              </a:rPr>
              <a:t>	</a:t>
            </a:r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Zašto koristiti </a:t>
            </a:r>
            <a:r>
              <a:rPr lang="hr-H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oracle</a:t>
            </a:r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EED1C1-E850-4C20-AA63-EFF690562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391" y="1572768"/>
            <a:ext cx="4775482" cy="46041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37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3FFC-8F0F-48C6-9B01-64460D92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365125"/>
            <a:ext cx="10172699" cy="1981835"/>
          </a:xfrm>
        </p:spPr>
        <p:txBody>
          <a:bodyPr>
            <a:noAutofit/>
          </a:bodyPr>
          <a:lstStyle/>
          <a:p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 Dosljednost – „u skladu s …”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BE59-EF34-4506-82B7-65CB9E87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825625"/>
            <a:ext cx="9944100" cy="4351338"/>
          </a:xfrm>
        </p:spPr>
        <p:txBody>
          <a:bodyPr/>
          <a:lstStyle/>
          <a:p>
            <a:endParaRPr lang="hr-HR" dirty="0"/>
          </a:p>
          <a:p>
            <a:endParaRPr lang="hr-HR" sz="4400" b="1" dirty="0">
              <a:latin typeface="Monotype Corsiva" panose="03010101010201010101" pitchFamily="66" charset="0"/>
            </a:endParaRPr>
          </a:p>
          <a:p>
            <a:r>
              <a:rPr lang="hr-HR" sz="4400" b="1" dirty="0">
                <a:latin typeface="Monotype Corsiva" panose="03010101010201010101" pitchFamily="66" charset="0"/>
              </a:rPr>
              <a:t>Proizvod je dosljedan s …</a:t>
            </a:r>
          </a:p>
          <a:p>
            <a:pPr lvl="4"/>
            <a:endParaRPr lang="hr-HR" sz="4400" b="1" dirty="0">
              <a:latin typeface="Monotype Corsiva" panose="03010101010201010101" pitchFamily="66" charset="0"/>
            </a:endParaRPr>
          </a:p>
          <a:p>
            <a:pPr marL="1828800" lvl="4" indent="0">
              <a:buNone/>
            </a:pPr>
            <a:r>
              <a:rPr lang="hr-HR" sz="4400" b="1" dirty="0">
                <a:latin typeface="Monotype Corsiva" panose="03010101010201010101" pitchFamily="66" charset="0"/>
              </a:rPr>
              <a:t>	</a:t>
            </a:r>
            <a:r>
              <a:rPr lang="hr-H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„</a:t>
            </a:r>
            <a:r>
              <a:rPr lang="hr-HR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A FEW HICCUPPSS </a:t>
            </a:r>
            <a:r>
              <a:rPr lang="hr-H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” </a:t>
            </a:r>
          </a:p>
          <a:p>
            <a:pPr lvl="4"/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261608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F368-DBB6-42EB-AAB1-97A8AE49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6600" dirty="0">
                <a:latin typeface="Monotype Corsiva" panose="03010101010201010101" pitchFamily="66" charset="0"/>
              </a:rPr>
              <a:t>	</a:t>
            </a:r>
            <a:r>
              <a:rPr lang="hr-HR" sz="6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A</a:t>
            </a:r>
            <a:r>
              <a:rPr lang="hr-H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cceptability</a:t>
            </a:r>
            <a:r>
              <a:rPr lang="hr-H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Prihvatljivost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864A4EF-5AA6-48EB-8501-E0F929F01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305" y="1955800"/>
            <a:ext cx="8767390" cy="337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5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8067-826C-458E-98D7-1C92D600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370" y="568325"/>
            <a:ext cx="9579429" cy="1325563"/>
          </a:xfrm>
        </p:spPr>
        <p:txBody>
          <a:bodyPr>
            <a:noAutofit/>
          </a:bodyPr>
          <a:lstStyle/>
          <a:p>
            <a:r>
              <a:rPr lang="hr-HR" sz="6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F</a:t>
            </a:r>
            <a:r>
              <a:rPr lang="hr-HR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amiliar</a:t>
            </a:r>
            <a:r>
              <a:rPr lang="hr-H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</a:t>
            </a:r>
            <a:r>
              <a:rPr lang="hr-HR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Problems</a:t>
            </a:r>
            <a:r>
              <a:rPr lang="hr-H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</a:t>
            </a:r>
            <a:br>
              <a:rPr lang="hr-H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</a:br>
            <a:r>
              <a:rPr lang="hr-H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	</a:t>
            </a:r>
            <a:r>
              <a:rPr lang="hr-H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Poznati problemi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269AE5-7734-45D9-9BC8-8621659C9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55"/>
          <a:stretch/>
        </p:blipFill>
        <p:spPr>
          <a:xfrm>
            <a:off x="1397598" y="2291008"/>
            <a:ext cx="6081330" cy="1248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903C44-059C-4A45-B16B-0D072134AA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27" y="2940159"/>
            <a:ext cx="6305048" cy="1194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416ECC-E652-4973-B618-6A7383F88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05" y="3824784"/>
            <a:ext cx="7206370" cy="1261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0ADEA-F300-46F3-922E-C66EFEE49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36" y="4619023"/>
            <a:ext cx="7408220" cy="1261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18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5F87-2BE3-4D27-A842-CBFB79ED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97" y="380365"/>
            <a:ext cx="10515600" cy="1325563"/>
          </a:xfrm>
        </p:spPr>
        <p:txBody>
          <a:bodyPr>
            <a:normAutofit/>
          </a:bodyPr>
          <a:lstStyle/>
          <a:p>
            <a:r>
              <a:rPr lang="hr-HR" sz="6600" dirty="0">
                <a:latin typeface="Monotype Corsiva" panose="03010101010201010101" pitchFamily="66" charset="0"/>
              </a:rPr>
              <a:t>	</a:t>
            </a:r>
            <a:r>
              <a:rPr lang="hr-HR" sz="6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E</a:t>
            </a:r>
            <a:r>
              <a:rPr lang="hr-H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xplainability</a:t>
            </a:r>
            <a:r>
              <a:rPr lang="hr-HR" sz="6600" dirty="0">
                <a:latin typeface="Monotype Corsiva" panose="03010101010201010101" pitchFamily="66" charset="0"/>
              </a:rPr>
              <a:t> </a:t>
            </a:r>
            <a:r>
              <a:rPr lang="hr-HR" sz="6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Obrazložljivost</a:t>
            </a:r>
            <a:endParaRPr lang="hr-HR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1302B7-5D02-4F51-9BBE-03B8461337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5568" b="20922"/>
          <a:stretch/>
        </p:blipFill>
        <p:spPr>
          <a:xfrm>
            <a:off x="34531" y="598714"/>
            <a:ext cx="12122938" cy="5462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6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1F94-64DA-425C-ACF3-D1A2CCC4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6600" b="1" dirty="0">
                <a:latin typeface="Monotype Corsiva" panose="03010101010201010101" pitchFamily="66" charset="0"/>
              </a:rPr>
              <a:t>	</a:t>
            </a:r>
            <a:r>
              <a:rPr lang="hr-HR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W</a:t>
            </a:r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orld </a:t>
            </a:r>
            <a:r>
              <a:rPr lang="hr-H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Svijet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623F08-85B9-40C3-ADF6-5A9D12FBD4CC}"/>
                  </a:ext>
                </a:extLst>
              </p:cNvPr>
              <p:cNvSpPr txBox="1"/>
              <p:nvPr/>
            </p:nvSpPr>
            <p:spPr>
              <a:xfrm>
                <a:off x="2242458" y="1867001"/>
                <a:ext cx="3716215" cy="312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r-HR" sz="4800" dirty="0"/>
                  <a:t>5*5=25</a:t>
                </a:r>
              </a:p>
              <a:p>
                <a:r>
                  <a:rPr lang="hr-HR" sz="4800" dirty="0"/>
                  <a:t>25/5=5</a:t>
                </a:r>
              </a:p>
              <a:p>
                <a:r>
                  <a:rPr lang="hr-HR" sz="4800" dirty="0"/>
                  <a:t>5</a:t>
                </a:r>
                <a:r>
                  <a:rPr lang="hr-HR" sz="4800" baseline="30000" dirty="0"/>
                  <a:t>2</a:t>
                </a:r>
                <a:r>
                  <a:rPr lang="hr-HR" sz="4800" dirty="0"/>
                  <a:t>=25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r-HR" sz="4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hr-HR" sz="48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</m:oMath>
                </a14:m>
                <a:r>
                  <a:rPr lang="hr-HR" sz="4800" dirty="0"/>
                  <a:t>=5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623F08-85B9-40C3-ADF6-5A9D12FBD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58" y="1867001"/>
                <a:ext cx="3716215" cy="3123997"/>
              </a:xfrm>
              <a:prstGeom prst="rect">
                <a:avLst/>
              </a:prstGeom>
              <a:blipFill>
                <a:blip r:embed="rId2"/>
                <a:stretch>
                  <a:fillRect l="-7553" t="-4288" b="-955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D12246-FF1D-4618-B632-C2C005BAD1A9}"/>
                  </a:ext>
                </a:extLst>
              </p:cNvPr>
              <p:cNvSpPr txBox="1"/>
              <p:nvPr/>
            </p:nvSpPr>
            <p:spPr>
              <a:xfrm>
                <a:off x="6675455" y="1867001"/>
                <a:ext cx="3716215" cy="312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r-HR" sz="4800" dirty="0"/>
                  <a:t>5*5=10</a:t>
                </a:r>
              </a:p>
              <a:p>
                <a:r>
                  <a:rPr lang="hr-HR" sz="4800" dirty="0"/>
                  <a:t>25/5=2</a:t>
                </a:r>
              </a:p>
              <a:p>
                <a:r>
                  <a:rPr lang="hr-HR" sz="4800" dirty="0"/>
                  <a:t>5</a:t>
                </a:r>
                <a:r>
                  <a:rPr lang="hr-HR" sz="4800" baseline="30000" dirty="0"/>
                  <a:t>2</a:t>
                </a:r>
                <a:r>
                  <a:rPr lang="hr-HR" sz="4800" dirty="0"/>
                  <a:t>=250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r-HR" sz="4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hr-HR" sz="48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</m:oMath>
                </a14:m>
                <a:r>
                  <a:rPr lang="hr-HR" sz="4800" dirty="0"/>
                  <a:t>=50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D12246-FF1D-4618-B632-C2C005BAD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455" y="1867001"/>
                <a:ext cx="3716215" cy="3123997"/>
              </a:xfrm>
              <a:prstGeom prst="rect">
                <a:avLst/>
              </a:prstGeom>
              <a:blipFill>
                <a:blip r:embed="rId3"/>
                <a:stretch>
                  <a:fillRect l="-7377" t="-4288" b="-955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04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B465-C3B3-40F4-8CC8-99C1686D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</a:t>
            </a:r>
            <a:r>
              <a:rPr lang="hr-HR" sz="6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H</a:t>
            </a:r>
            <a:r>
              <a:rPr lang="hr-H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istory</a:t>
            </a:r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</a:t>
            </a:r>
            <a:r>
              <a:rPr lang="hr-H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Povijest</a:t>
            </a:r>
            <a:endParaRPr lang="hr-H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EEF94E-3387-4967-B5A7-B1ACD85517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" y="1526103"/>
            <a:ext cx="11898630" cy="4475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B86C2-A9FC-4149-8B35-16A20DA6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56" y="1253331"/>
            <a:ext cx="7018287" cy="4351338"/>
          </a:xfr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4468C762-5D3D-42E7-8F94-40ACE647DEB2}"/>
              </a:ext>
            </a:extLst>
          </p:cNvPr>
          <p:cNvSpPr/>
          <p:nvPr/>
        </p:nvSpPr>
        <p:spPr>
          <a:xfrm>
            <a:off x="2895599" y="993913"/>
            <a:ext cx="6400800" cy="4870174"/>
          </a:xfrm>
          <a:prstGeom prst="mathMultiply">
            <a:avLst>
              <a:gd name="adj1" fmla="val 5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9277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5EB4-9E05-434B-8963-31141A2A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6600" dirty="0">
                <a:latin typeface="Monotype Corsiva" panose="03010101010201010101" pitchFamily="66" charset="0"/>
              </a:rPr>
              <a:t>	</a:t>
            </a:r>
            <a:r>
              <a:rPr lang="hr-HR" sz="6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I</a:t>
            </a:r>
            <a:r>
              <a:rPr lang="hr-H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mage</a:t>
            </a:r>
            <a:r>
              <a:rPr lang="hr-H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Imidž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FA4D13-6569-4014-B9C8-84A261245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98" y="1657351"/>
            <a:ext cx="8491003" cy="414813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03A98D-89FC-420F-B0DF-57538F68F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59" y="1538518"/>
            <a:ext cx="6691841" cy="44191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92F65-ADF3-479E-828F-18CA51EF5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45" y="1538518"/>
            <a:ext cx="5767829" cy="47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216D-420B-48AD-96DC-CB80806D4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hr-HR" sz="5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C</a:t>
            </a:r>
            <a:r>
              <a:rPr lang="hr-H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omaparable</a:t>
            </a:r>
            <a:r>
              <a:rPr lang="hr-H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Products </a:t>
            </a:r>
            <a:r>
              <a:rPr lang="hr-H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Slični proizvodi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4504469-ABBF-4F8E-AB1C-44C1377A51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" t="6694" r="10926" b="23067"/>
          <a:stretch/>
        </p:blipFill>
        <p:spPr>
          <a:xfrm>
            <a:off x="2557141" y="1587500"/>
            <a:ext cx="3448834" cy="235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06C8DB-0546-4EC2-9CC4-7C94550F37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/>
          <a:stretch/>
        </p:blipFill>
        <p:spPr>
          <a:xfrm>
            <a:off x="6005975" y="1639094"/>
            <a:ext cx="4059552" cy="235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A653DA-1A9E-482A-A27D-9F7DB412D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0" y="4041288"/>
            <a:ext cx="5471634" cy="25986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859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885D-A8A6-4339-9F12-BD78E6F8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hr-HR" sz="6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C</a:t>
            </a:r>
            <a:r>
              <a:rPr lang="hr-H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laims</a:t>
            </a:r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</a:t>
            </a:r>
            <a:r>
              <a:rPr lang="hr-H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Tvrdnje</a:t>
            </a:r>
            <a:endParaRPr lang="hr-H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FB03F6-3A2D-4B09-810F-DABE9A2DC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6935">
            <a:off x="5922130" y="1708023"/>
            <a:ext cx="4754480" cy="2069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9623CE-4165-4343-83BC-F1230FD9E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21" y="2100839"/>
            <a:ext cx="3152263" cy="29317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62BCA-8773-42C6-A188-C1386B1BB2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594"/>
          <a:stretch/>
        </p:blipFill>
        <p:spPr>
          <a:xfrm>
            <a:off x="5619481" y="4410728"/>
            <a:ext cx="1406064" cy="1243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B2A42-7D76-4F63-97A4-E0475E990F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9" t="2288" r="8535" b="2535"/>
          <a:stretch/>
        </p:blipFill>
        <p:spPr>
          <a:xfrm>
            <a:off x="1692613" y="4017522"/>
            <a:ext cx="2120630" cy="21412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3C6B2-AC5D-4D04-A384-40B8342FA1F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" t="1647" r="-4770" b="-1647"/>
          <a:stretch/>
        </p:blipFill>
        <p:spPr>
          <a:xfrm>
            <a:off x="7483682" y="4488975"/>
            <a:ext cx="1631376" cy="15433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7CEDBC-1968-450E-89C4-3AE47A32CBE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5016" r="11334" b="5358"/>
          <a:stretch/>
        </p:blipFill>
        <p:spPr>
          <a:xfrm>
            <a:off x="1692613" y="1690688"/>
            <a:ext cx="1787857" cy="1887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413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49DF-6EB0-493B-AD3A-49652475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	</a:t>
            </a:r>
            <a:r>
              <a:rPr lang="hr-HR" sz="6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U</a:t>
            </a:r>
            <a:r>
              <a:rPr lang="hr-H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ser</a:t>
            </a:r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</a:t>
            </a:r>
            <a:r>
              <a:rPr lang="hr-H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desires</a:t>
            </a:r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</a:t>
            </a:r>
            <a:r>
              <a:rPr lang="hr-H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Želje korisnika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1C629D-1CDC-4AD5-B735-88E0DDB2A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86" y="1466057"/>
            <a:ext cx="3222827" cy="4767604"/>
          </a:xfrm>
          <a:prstGeom prst="rect">
            <a:avLst/>
          </a:prstGeom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E093365F-8B76-4F80-BFD2-FF6D4E3B1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6256" y="2732313"/>
            <a:ext cx="1646144" cy="1646144"/>
          </a:xfrm>
          <a:prstGeom prst="rect">
            <a:avLst/>
          </a:prstGeom>
        </p:spPr>
      </p:pic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042E2CF7-70F0-4112-9C28-D2A80DFD1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7348" y="2732313"/>
            <a:ext cx="1646144" cy="16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4255B9-A62D-4C95-87F9-F577500CA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" t="23051" r="5394" b="7797"/>
          <a:stretch/>
        </p:blipFill>
        <p:spPr>
          <a:xfrm>
            <a:off x="1590675" y="3531140"/>
            <a:ext cx="5936178" cy="2679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072" y="1854795"/>
            <a:ext cx="1503448" cy="16788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bični oblačić 5"/>
          <p:cNvSpPr/>
          <p:nvPr/>
        </p:nvSpPr>
        <p:spPr>
          <a:xfrm>
            <a:off x="6583481" y="923452"/>
            <a:ext cx="4017843" cy="2679159"/>
          </a:xfrm>
          <a:prstGeom prst="cloudCallout">
            <a:avLst>
              <a:gd name="adj1" fmla="val -68661"/>
              <a:gd name="adj2" fmla="val 1010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525E9-7DE6-415F-846F-ADBB4550A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2327">
            <a:off x="7416418" y="1313690"/>
            <a:ext cx="2204724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297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CA75-F290-4A46-B7CC-1234794CB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3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Želje korisnika </a:t>
            </a:r>
            <a:r>
              <a:rPr lang="hr-HR" sz="7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≠</a:t>
            </a:r>
            <a:r>
              <a:rPr lang="hr-H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</a:t>
            </a:r>
            <a:r>
              <a:rPr lang="hr-H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Očekivanja korisnika</a:t>
            </a:r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2783A497-9761-490C-ABD6-52CDA9FEFCE8}"/>
              </a:ext>
            </a:extLst>
          </p:cNvPr>
          <p:cNvSpPr/>
          <p:nvPr/>
        </p:nvSpPr>
        <p:spPr>
          <a:xfrm rot="16200000">
            <a:off x="5385281" y="4331674"/>
            <a:ext cx="936623" cy="3028357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7F1A4D6B-668B-4877-8B2D-CDB6ABC06AE9}"/>
              </a:ext>
            </a:extLst>
          </p:cNvPr>
          <p:cNvSpPr/>
          <p:nvPr/>
        </p:nvSpPr>
        <p:spPr>
          <a:xfrm rot="2037692">
            <a:off x="4273872" y="2522491"/>
            <a:ext cx="936623" cy="3028357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A646D3FE-0AF0-47D4-810C-965F439633A6}"/>
              </a:ext>
            </a:extLst>
          </p:cNvPr>
          <p:cNvSpPr/>
          <p:nvPr/>
        </p:nvSpPr>
        <p:spPr>
          <a:xfrm rot="19754994">
            <a:off x="6468974" y="2651648"/>
            <a:ext cx="936623" cy="3028357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8919B4-7906-40F3-B905-5DFB4C26351C}"/>
              </a:ext>
            </a:extLst>
          </p:cNvPr>
          <p:cNvSpPr/>
          <p:nvPr/>
        </p:nvSpPr>
        <p:spPr>
          <a:xfrm>
            <a:off x="2727975" y="5397640"/>
            <a:ext cx="1366687" cy="9189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Vrijeme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EC96C4-2C4B-4217-9E7C-242C993670AC}"/>
              </a:ext>
            </a:extLst>
          </p:cNvPr>
          <p:cNvSpPr/>
          <p:nvPr/>
        </p:nvSpPr>
        <p:spPr>
          <a:xfrm>
            <a:off x="5170248" y="1752599"/>
            <a:ext cx="1366687" cy="9189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Cijena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9E77C4-2450-4086-8AA9-372890F92C05}"/>
              </a:ext>
            </a:extLst>
          </p:cNvPr>
          <p:cNvSpPr/>
          <p:nvPr/>
        </p:nvSpPr>
        <p:spPr>
          <a:xfrm>
            <a:off x="7675355" y="5395189"/>
            <a:ext cx="1366687" cy="9189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Opseg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280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4F50-0BDA-4888-BEDA-BE52F8C9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	</a:t>
            </a:r>
            <a:r>
              <a:rPr lang="hr-HR" sz="6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P</a:t>
            </a:r>
            <a:r>
              <a:rPr lang="hr-H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urpose</a:t>
            </a:r>
            <a:r>
              <a:rPr lang="hr-H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Svrha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0383AA-FBCF-4A3D-ABD0-EEBA835891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3" y="561800"/>
            <a:ext cx="12011093" cy="55330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7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82D3-3187-4457-87CF-38AF993B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</a:t>
            </a:r>
            <a:r>
              <a:rPr lang="hr-HR" sz="6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P</a:t>
            </a:r>
            <a:r>
              <a:rPr lang="hr-H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roduct</a:t>
            </a:r>
            <a:r>
              <a:rPr lang="hr-H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Proizvod</a:t>
            </a:r>
            <a:endParaRPr lang="hr-H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6DA656-4C88-40F7-95CE-EC265F489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" y="614265"/>
            <a:ext cx="12105123" cy="5629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58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1CB0-1E28-4BCE-9B16-84F74D8E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508164"/>
            <a:ext cx="9840686" cy="1325563"/>
          </a:xfrm>
        </p:spPr>
        <p:txBody>
          <a:bodyPr>
            <a:noAutofit/>
          </a:bodyPr>
          <a:lstStyle/>
          <a:p>
            <a:r>
              <a:rPr lang="hr-HR" sz="5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S</a:t>
            </a:r>
            <a:r>
              <a:rPr lang="hr-H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tatutes</a:t>
            </a:r>
            <a:r>
              <a:rPr lang="hr-H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</a:t>
            </a:r>
            <a:r>
              <a:rPr lang="hr-H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and</a:t>
            </a:r>
            <a:r>
              <a:rPr lang="hr-H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</a:t>
            </a:r>
            <a:r>
              <a:rPr lang="hr-HR" sz="5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S</a:t>
            </a:r>
            <a:r>
              <a:rPr lang="hr-H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tandards</a:t>
            </a:r>
            <a:r>
              <a:rPr lang="hr-H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</a:t>
            </a:r>
            <a:br>
              <a:rPr lang="hr-H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</a:br>
            <a:r>
              <a:rPr lang="hr-H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				</a:t>
            </a:r>
            <a:r>
              <a:rPr lang="hr-H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Statuti i Standardi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4441FC-C556-4335-A2A1-FAFB96B3A9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32" y="2408696"/>
            <a:ext cx="2628900" cy="1971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0ABAED-5292-41D1-A465-1E16054BC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03" y="4616615"/>
            <a:ext cx="2743200" cy="1261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789AC-AE38-4D00-9B7C-4084FCB12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25" y="1916512"/>
            <a:ext cx="2847975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07DB5AE-294A-4DD5-8C38-9FE6BDFF098E}"/>
              </a:ext>
            </a:extLst>
          </p:cNvPr>
          <p:cNvGrpSpPr/>
          <p:nvPr/>
        </p:nvGrpSpPr>
        <p:grpSpPr>
          <a:xfrm>
            <a:off x="6998626" y="1916512"/>
            <a:ext cx="3716046" cy="4329586"/>
            <a:chOff x="6998626" y="1916512"/>
            <a:chExt cx="3716046" cy="43295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063522-1EAE-4A62-B222-80E8D121A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606" y="5247551"/>
              <a:ext cx="2107066" cy="99854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824D00-DC5C-40F9-AD5F-6875D823B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626" y="4050818"/>
              <a:ext cx="1465380" cy="14653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145AB4-0011-4986-B88F-AEE34054A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4" r="5655"/>
            <a:stretch/>
          </p:blipFill>
          <p:spPr>
            <a:xfrm>
              <a:off x="8132064" y="1916512"/>
              <a:ext cx="1743456" cy="98436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ADC51AB-91E3-4E06-81B1-89F12A09F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" t="6058" r="5936" b="8443"/>
            <a:stretch/>
          </p:blipFill>
          <p:spPr>
            <a:xfrm>
              <a:off x="9168384" y="3516712"/>
              <a:ext cx="1304544" cy="123785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7350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A0BE0F-861C-4FCD-95E3-267FB94C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hr-HR" dirty="0"/>
            </a:br>
            <a:r>
              <a:rPr lang="hr-HR" dirty="0"/>
              <a:t>	</a:t>
            </a:r>
            <a:r>
              <a:rPr lang="hr-HR" sz="7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Primjeri </a:t>
            </a:r>
            <a:r>
              <a:rPr lang="hr-HR" sz="7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oracla</a:t>
            </a:r>
            <a:endParaRPr lang="hr-HR" sz="7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A89DAE2-E49C-47E7-ABF4-A79FB21CE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95" y="2594460"/>
            <a:ext cx="2252114" cy="20945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3A6B17-B81F-4150-8FEF-C45FF6110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26" y="1946900"/>
            <a:ext cx="1143160" cy="12765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F06BAA-6C02-4907-906E-FEA2F0573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89" y="4650473"/>
            <a:ext cx="6946076" cy="1705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B0B2DF-1BFA-45D9-9923-3594CD00692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5" y="2129125"/>
            <a:ext cx="1498933" cy="1323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31E558-9AD4-4330-97F8-0DB8AA81E5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11" y="3163910"/>
            <a:ext cx="1267002" cy="1343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BF6531-4706-4B4A-9D3A-9956E289C2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54" y="1196715"/>
            <a:ext cx="3409826" cy="298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4B7E8F-0A99-4884-AA02-3E69948377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63" y="1845989"/>
            <a:ext cx="2446914" cy="13702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7BDC5D-467B-484E-8028-734C77C06F8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91" y="4492926"/>
            <a:ext cx="1436317" cy="1323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19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A393CC-E548-4CD7-B58F-C291826E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hr-HR" dirty="0"/>
            </a:br>
            <a:r>
              <a:rPr lang="hr-HR" dirty="0"/>
              <a:t>	</a:t>
            </a:r>
            <a:r>
              <a:rPr lang="hr-HR" sz="7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Heuristika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4F50B15-DF0E-4618-92F2-E8C33E119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62" y="1758155"/>
            <a:ext cx="6817413" cy="4583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188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6AD4-7341-4E8A-A2B6-4F8D354B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54885"/>
            <a:ext cx="10515600" cy="1682750"/>
          </a:xfrm>
        </p:spPr>
        <p:txBody>
          <a:bodyPr>
            <a:noAutofit/>
          </a:bodyPr>
          <a:lstStyle/>
          <a:p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		Testeri nisu suci</a:t>
            </a:r>
          </a:p>
        </p:txBody>
      </p:sp>
    </p:spTree>
    <p:extLst>
      <p:ext uri="{BB962C8B-B14F-4D97-AF65-F5344CB8AC3E}">
        <p14:creationId xmlns:p14="http://schemas.microsoft.com/office/powerpoint/2010/main" val="51249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FE2F-F2B7-4C32-8DFB-235B2183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56" y="1865376"/>
            <a:ext cx="10515600" cy="2731008"/>
          </a:xfrm>
        </p:spPr>
        <p:txBody>
          <a:bodyPr>
            <a:normAutofit/>
          </a:bodyPr>
          <a:lstStyle/>
          <a:p>
            <a:pPr algn="ctr"/>
            <a:r>
              <a:rPr lang="hr-HR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Oracli</a:t>
            </a:r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nisu savršeni</a:t>
            </a:r>
          </a:p>
        </p:txBody>
      </p:sp>
    </p:spTree>
    <p:extLst>
      <p:ext uri="{BB962C8B-B14F-4D97-AF65-F5344CB8AC3E}">
        <p14:creationId xmlns:p14="http://schemas.microsoft.com/office/powerpoint/2010/main" val="373122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720-C3F3-4966-A1C0-400A41BC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hr-HR" dirty="0"/>
            </a:br>
            <a:r>
              <a:rPr lang="hr-HR" sz="7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   pristup </a:t>
            </a:r>
            <a:r>
              <a:rPr lang="hr-HR" sz="7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oracle</a:t>
            </a:r>
            <a:r>
              <a:rPr lang="hr-HR" sz="7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problemima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3CFB-0991-477E-A49B-8F7DB0BAA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1472" y="2438399"/>
            <a:ext cx="8449056" cy="3653219"/>
          </a:xfrm>
        </p:spPr>
        <p:txBody>
          <a:bodyPr/>
          <a:lstStyle/>
          <a:p>
            <a:r>
              <a:rPr lang="hr-HR" sz="3600" dirty="0"/>
              <a:t>Ignoriranje problema</a:t>
            </a:r>
          </a:p>
          <a:p>
            <a:r>
              <a:rPr lang="hr-HR" sz="3600" dirty="0"/>
              <a:t>Pojednostaviti problem</a:t>
            </a:r>
          </a:p>
          <a:p>
            <a:r>
              <a:rPr lang="hr-HR" sz="3600" dirty="0"/>
              <a:t>Premjestiti problem</a:t>
            </a:r>
          </a:p>
          <a:p>
            <a:r>
              <a:rPr lang="hr-HR" sz="3600" dirty="0"/>
              <a:t>Podijeli i osvoji</a:t>
            </a:r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E846C-0B8C-4709-9F9E-55276D183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12" y="766382"/>
            <a:ext cx="1297325" cy="10187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001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5FA3F-40B4-4824-99E0-CF59E284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 sz="6600" dirty="0">
                <a:latin typeface="Monotype Corsiva" panose="03010101010201010101" pitchFamily="66" charset="0"/>
              </a:rPr>
              <a:t>Autori heuristike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A55FA-25A8-4902-A0D8-B34310C79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468880"/>
            <a:ext cx="10378440" cy="3708083"/>
          </a:xfrm>
        </p:spPr>
        <p:txBody>
          <a:bodyPr>
            <a:normAutofit/>
          </a:bodyPr>
          <a:lstStyle/>
          <a:p>
            <a:pPr algn="ctr"/>
            <a:r>
              <a:rPr lang="hr-HR" sz="4400" b="1" dirty="0" err="1">
                <a:latin typeface="Monotype Corsiva" panose="03010101010201010101" pitchFamily="66" charset="0"/>
              </a:rPr>
              <a:t>Rapid</a:t>
            </a:r>
            <a:r>
              <a:rPr lang="hr-HR" sz="4400" b="1" dirty="0">
                <a:latin typeface="Monotype Corsiva" panose="03010101010201010101" pitchFamily="66" charset="0"/>
              </a:rPr>
              <a:t> Software </a:t>
            </a:r>
            <a:r>
              <a:rPr lang="hr-HR" sz="4400" b="1" dirty="0" err="1">
                <a:latin typeface="Monotype Corsiva" panose="03010101010201010101" pitchFamily="66" charset="0"/>
              </a:rPr>
              <a:t>Testing</a:t>
            </a:r>
            <a:endParaRPr lang="hr-HR" sz="4400" b="1" dirty="0">
              <a:latin typeface="Monotype Corsiva" panose="03010101010201010101" pitchFamily="66" charset="0"/>
            </a:endParaRPr>
          </a:p>
          <a:p>
            <a:pPr algn="ctr"/>
            <a:r>
              <a:rPr lang="hr-HR" sz="4400" b="1" dirty="0">
                <a:latin typeface="Monotype Corsiva" panose="03010101010201010101" pitchFamily="66" charset="0"/>
              </a:rPr>
              <a:t>James Bach</a:t>
            </a:r>
          </a:p>
          <a:p>
            <a:pPr algn="ctr"/>
            <a:r>
              <a:rPr lang="hr-HR" sz="4400" b="1" dirty="0">
                <a:latin typeface="Monotype Corsiva" panose="03010101010201010101" pitchFamily="66" charset="0"/>
              </a:rPr>
              <a:t>Michael </a:t>
            </a:r>
            <a:r>
              <a:rPr lang="hr-HR" sz="4400" b="1" dirty="0" err="1">
                <a:latin typeface="Monotype Corsiva" panose="03010101010201010101" pitchFamily="66" charset="0"/>
              </a:rPr>
              <a:t>Bolton</a:t>
            </a:r>
            <a:endParaRPr lang="hr-HR" sz="4400" b="1" dirty="0">
              <a:latin typeface="Monotype Corsiva" panose="03010101010201010101" pitchFamily="66" charset="0"/>
            </a:endParaRPr>
          </a:p>
          <a:p>
            <a:pPr algn="ctr"/>
            <a:r>
              <a:rPr lang="hr-HR" sz="4400" b="1" dirty="0">
                <a:latin typeface="Monotype Corsiva" panose="03010101010201010101" pitchFamily="66" charset="0"/>
                <a:hlinkClick r:id="rId2"/>
              </a:rPr>
              <a:t>http://www.developsense.com/blog/2012/07/few-hiccupps/</a:t>
            </a:r>
            <a:endParaRPr lang="hr-HR" sz="4400" b="1" dirty="0">
              <a:latin typeface="Monotype Corsiva" panose="03010101010201010101" pitchFamily="66" charset="0"/>
            </a:endParaRPr>
          </a:p>
          <a:p>
            <a:pPr algn="ctr"/>
            <a:endParaRPr lang="hr-HR" sz="4400" b="1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54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8DF6-3900-423D-BD52-68778D9B9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8275"/>
            <a:ext cx="9144000" cy="2071688"/>
          </a:xfrm>
        </p:spPr>
        <p:txBody>
          <a:bodyPr>
            <a:normAutofit/>
          </a:bodyPr>
          <a:lstStyle/>
          <a:p>
            <a:pPr algn="ctr"/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Pitanja?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571BDD-E999-4141-A5C8-BEAFE054C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747837"/>
          </a:xfrm>
        </p:spPr>
        <p:txBody>
          <a:bodyPr>
            <a:normAutofit/>
          </a:bodyPr>
          <a:lstStyle/>
          <a:p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Prijedlozi?</a:t>
            </a:r>
            <a:endParaRPr lang="hr-HR" sz="6600" dirty="0"/>
          </a:p>
        </p:txBody>
      </p:sp>
    </p:spTree>
    <p:extLst>
      <p:ext uri="{BB962C8B-B14F-4D97-AF65-F5344CB8AC3E}">
        <p14:creationId xmlns:p14="http://schemas.microsoft.com/office/powerpoint/2010/main" val="425036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7AA3-EA3A-4531-A663-FFDC3FC3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7578D-05A1-4508-8792-10176C7C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88CFE-03AE-4D82-9A21-4B4CE92C44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898" y="618000"/>
            <a:ext cx="6315710" cy="5874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995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E8A77E-65B7-47FE-995C-60A02FB3A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98" y="506724"/>
            <a:ext cx="9710946" cy="584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518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82E5-6673-4BAE-AF55-E09E1A84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 sz="6600" dirty="0">
                <a:latin typeface="Monotype Corsiva" panose="03010101010201010101" pitchFamily="66" charset="0"/>
              </a:rPr>
              <a:t>Oracle?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4884E-C10B-4EA1-A110-8F66E132F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2" b="89943" l="9896" r="89844">
                        <a14:foregroundMark x1="34115" y1="8333" x2="39844" y2="5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11" y="3314127"/>
            <a:ext cx="1698348" cy="1539128"/>
          </a:xfrm>
        </p:spPr>
      </p:pic>
      <p:pic>
        <p:nvPicPr>
          <p:cNvPr id="10" name="Graphic 9" descr="Clock">
            <a:extLst>
              <a:ext uri="{FF2B5EF4-FFF2-40B4-BE49-F238E27FC236}">
                <a16:creationId xmlns:a16="http://schemas.microsoft.com/office/drawing/2014/main" id="{4C3B9746-DC05-4383-9251-53A48607B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9635" y="3175247"/>
            <a:ext cx="1325563" cy="1325563"/>
          </a:xfrm>
          <a:prstGeom prst="rect">
            <a:avLst/>
          </a:prstGeom>
        </p:spPr>
      </p:pic>
      <p:pic>
        <p:nvPicPr>
          <p:cNvPr id="12" name="Graphic 11" descr="Help">
            <a:extLst>
              <a:ext uri="{FF2B5EF4-FFF2-40B4-BE49-F238E27FC236}">
                <a16:creationId xmlns:a16="http://schemas.microsoft.com/office/drawing/2014/main" id="{3DF43EEB-0E4C-4B40-8091-F6653EB17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25937" y="1883497"/>
            <a:ext cx="1426028" cy="1426028"/>
          </a:xfrm>
          <a:prstGeom prst="rect">
            <a:avLst/>
          </a:prstGeom>
        </p:spPr>
      </p:pic>
      <p:pic>
        <p:nvPicPr>
          <p:cNvPr id="14" name="Graphic 13" descr="Bug">
            <a:extLst>
              <a:ext uri="{FF2B5EF4-FFF2-40B4-BE49-F238E27FC236}">
                <a16:creationId xmlns:a16="http://schemas.microsoft.com/office/drawing/2014/main" id="{F7833218-E552-4716-A740-9E0B03408C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53844" y="4500810"/>
            <a:ext cx="1170214" cy="1170214"/>
          </a:xfrm>
          <a:prstGeom prst="rect">
            <a:avLst/>
          </a:prstGeom>
        </p:spPr>
      </p:pic>
      <p:pic>
        <p:nvPicPr>
          <p:cNvPr id="16" name="Graphic 15" descr="Team">
            <a:extLst>
              <a:ext uri="{FF2B5EF4-FFF2-40B4-BE49-F238E27FC236}">
                <a16:creationId xmlns:a16="http://schemas.microsoft.com/office/drawing/2014/main" id="{7CAB6446-9F76-41AA-A64F-7EC126FA64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3443" y="3074782"/>
            <a:ext cx="1426028" cy="142602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774E830-3DF2-438B-89B6-7029D0909A45}"/>
              </a:ext>
            </a:extLst>
          </p:cNvPr>
          <p:cNvSpPr/>
          <p:nvPr/>
        </p:nvSpPr>
        <p:spPr>
          <a:xfrm>
            <a:off x="2994710" y="3564014"/>
            <a:ext cx="902831" cy="6318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DD213C-1FAC-4A35-AAE2-36FB4A036A6C}"/>
              </a:ext>
            </a:extLst>
          </p:cNvPr>
          <p:cNvSpPr/>
          <p:nvPr/>
        </p:nvSpPr>
        <p:spPr>
          <a:xfrm rot="19620068">
            <a:off x="5255876" y="2758880"/>
            <a:ext cx="870061" cy="6318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B670072-2890-423A-97A4-713A9A2B723D}"/>
              </a:ext>
            </a:extLst>
          </p:cNvPr>
          <p:cNvSpPr/>
          <p:nvPr/>
        </p:nvSpPr>
        <p:spPr>
          <a:xfrm rot="2154020">
            <a:off x="5217230" y="4310299"/>
            <a:ext cx="870061" cy="6318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32FCE6B-F058-4476-9D2D-F8DEF3F68924}"/>
              </a:ext>
            </a:extLst>
          </p:cNvPr>
          <p:cNvSpPr/>
          <p:nvPr/>
        </p:nvSpPr>
        <p:spPr>
          <a:xfrm>
            <a:off x="7784146" y="3522126"/>
            <a:ext cx="902831" cy="6318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5345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1ED5-62C5-4FDA-80AE-18B449DD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hr-HR" b="1" dirty="0">
                <a:latin typeface="Monotype Corsiva" panose="03010101010201010101" pitchFamily="66" charset="0"/>
              </a:rPr>
            </a:br>
            <a:r>
              <a:rPr lang="hr-HR" b="1" dirty="0">
                <a:latin typeface="Monotype Corsiva" panose="03010101010201010101" pitchFamily="66" charset="0"/>
              </a:rPr>
              <a:t>	</a:t>
            </a:r>
            <a:r>
              <a:rPr lang="hr-HR" sz="7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Što je problem?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D0DD17B1-82AE-489D-ACB2-D85BCA90C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8457" y="2680351"/>
            <a:ext cx="1192495" cy="1192495"/>
          </a:xfrm>
          <a:prstGeom prst="rect">
            <a:avLst/>
          </a:prstGeom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AB9BAA48-C93C-4BD4-A338-D839B843F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8814" y="2710542"/>
            <a:ext cx="1132114" cy="1132114"/>
          </a:xfrm>
          <a:prstGeom prst="rect">
            <a:avLst/>
          </a:prstGeom>
        </p:spPr>
      </p:pic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FC8B41D0-5862-49CD-B1A8-04D60D20F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5370" y="3000885"/>
            <a:ext cx="1242672" cy="1242672"/>
          </a:xfrm>
          <a:prstGeom prst="rect">
            <a:avLst/>
          </a:prstGeom>
        </p:spPr>
      </p:pic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0E75749F-D89A-4030-ACE5-0DF979379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5394" y="3000885"/>
            <a:ext cx="1242672" cy="124267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7DA2AAC-4D26-4D16-A651-37AE23DEB0E2}"/>
              </a:ext>
            </a:extLst>
          </p:cNvPr>
          <p:cNvSpPr/>
          <p:nvPr/>
        </p:nvSpPr>
        <p:spPr>
          <a:xfrm>
            <a:off x="7478485" y="2405742"/>
            <a:ext cx="947057" cy="794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6D27357-808A-4E1F-A3A4-5EA0BB598687}"/>
              </a:ext>
            </a:extLst>
          </p:cNvPr>
          <p:cNvSpPr/>
          <p:nvPr/>
        </p:nvSpPr>
        <p:spPr>
          <a:xfrm>
            <a:off x="8679657" y="2405741"/>
            <a:ext cx="947057" cy="794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DF6968E-6CBC-4F6B-A72E-ED7082C54722}"/>
              </a:ext>
            </a:extLst>
          </p:cNvPr>
          <p:cNvSpPr/>
          <p:nvPr/>
        </p:nvSpPr>
        <p:spPr>
          <a:xfrm>
            <a:off x="6770407" y="3448900"/>
            <a:ext cx="947057" cy="794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C4DE84B-3699-406F-9A5F-C196FBF0DE24}"/>
              </a:ext>
            </a:extLst>
          </p:cNvPr>
          <p:cNvSpPr/>
          <p:nvPr/>
        </p:nvSpPr>
        <p:spPr>
          <a:xfrm>
            <a:off x="7952013" y="4167357"/>
            <a:ext cx="947057" cy="794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14616FE-DC67-4174-8085-767348A389DB}"/>
              </a:ext>
            </a:extLst>
          </p:cNvPr>
          <p:cNvSpPr/>
          <p:nvPr/>
        </p:nvSpPr>
        <p:spPr>
          <a:xfrm>
            <a:off x="9296919" y="4014957"/>
            <a:ext cx="947057" cy="794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2A554B-FBBD-4524-B134-FA2BCA2BDFFB}"/>
              </a:ext>
            </a:extLst>
          </p:cNvPr>
          <p:cNvSpPr/>
          <p:nvPr/>
        </p:nvSpPr>
        <p:spPr>
          <a:xfrm rot="10800000">
            <a:off x="8115313" y="3276598"/>
            <a:ext cx="947057" cy="79465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2376D7F-F821-489E-9644-B5C446D4925D}"/>
              </a:ext>
            </a:extLst>
          </p:cNvPr>
          <p:cNvSpPr/>
          <p:nvPr/>
        </p:nvSpPr>
        <p:spPr>
          <a:xfrm>
            <a:off x="9539805" y="3047999"/>
            <a:ext cx="947057" cy="794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6510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F7FD8-3850-468E-9B07-D5C7ACBCE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</a:br>
            <a:b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</a:br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Osjećaji i reakcije su pokazatelji</a:t>
            </a:r>
            <a:endParaRPr lang="hr-HR" sz="6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DC8040-7720-4417-A58A-51549E46C2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r-HR" sz="8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!</a:t>
            </a:r>
            <a:endParaRPr lang="hr-HR" sz="8800" dirty="0"/>
          </a:p>
        </p:txBody>
      </p:sp>
    </p:spTree>
    <p:extLst>
      <p:ext uri="{BB962C8B-B14F-4D97-AF65-F5344CB8AC3E}">
        <p14:creationId xmlns:p14="http://schemas.microsoft.com/office/powerpoint/2010/main" val="23238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35A2-5EB2-4D08-89CC-AE207319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r-H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Što emocije mogu značiti?</a:t>
            </a:r>
            <a:endParaRPr lang="hr-H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8B7814-5115-40DB-8238-35A7DB892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14" y="2019922"/>
            <a:ext cx="4046571" cy="3962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250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65331</TotalTime>
  <Words>554</Words>
  <Application>Microsoft Office PowerPoint</Application>
  <PresentationFormat>Widescreen</PresentationFormat>
  <Paragraphs>140</Paragraphs>
  <Slides>34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Monotype Corsiva</vt:lpstr>
      <vt:lpstr>Office Theme</vt:lpstr>
      <vt:lpstr>Oracles</vt:lpstr>
      <vt:lpstr>PowerPoint Presentation</vt:lpstr>
      <vt:lpstr>  Heuristika</vt:lpstr>
      <vt:lpstr>  </vt:lpstr>
      <vt:lpstr>PowerPoint Presentation</vt:lpstr>
      <vt:lpstr>Oracle?</vt:lpstr>
      <vt:lpstr>  Što je problem?</vt:lpstr>
      <vt:lpstr>  Osjećaji i reakcije su pokazatelji</vt:lpstr>
      <vt:lpstr>Što emocije mogu značiti?</vt:lpstr>
      <vt:lpstr>Što emocije mogu značiti?</vt:lpstr>
      <vt:lpstr>Što emocije mogu značiti?</vt:lpstr>
      <vt:lpstr>Što emocije mogu značiti?</vt:lpstr>
      <vt:lpstr> Zašto koristiti oracle?</vt:lpstr>
      <vt:lpstr>  Dosljednost – „u skladu s …”</vt:lpstr>
      <vt:lpstr> Acceptability Prihvatljivost</vt:lpstr>
      <vt:lpstr>Familiar Problems   Poznati problemi</vt:lpstr>
      <vt:lpstr> Explainability Obrazložljivost</vt:lpstr>
      <vt:lpstr> World Svijet</vt:lpstr>
      <vt:lpstr> History Povijest</vt:lpstr>
      <vt:lpstr> Image Imidž</vt:lpstr>
      <vt:lpstr>Comaparable Products Slični proizvodi</vt:lpstr>
      <vt:lpstr> Claims Tvrdnje</vt:lpstr>
      <vt:lpstr> User desires Želje korisnika</vt:lpstr>
      <vt:lpstr>PowerPoint Presentation</vt:lpstr>
      <vt:lpstr>Želje korisnika ≠ Očekivanja korisnika</vt:lpstr>
      <vt:lpstr> Purpose Svrha</vt:lpstr>
      <vt:lpstr> Product Proizvod</vt:lpstr>
      <vt:lpstr>Statutes and Standards      Statuti i Standardi</vt:lpstr>
      <vt:lpstr>  Primjeri oracla</vt:lpstr>
      <vt:lpstr>  Testeri nisu suci</vt:lpstr>
      <vt:lpstr>Oracli nisu savršeni</vt:lpstr>
      <vt:lpstr>     pristup oracle problemima</vt:lpstr>
      <vt:lpstr>Autori heuristike</vt:lpstr>
      <vt:lpstr>Pitanja?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 Marinić</dc:creator>
  <cp:lastModifiedBy>Iva Marinić</cp:lastModifiedBy>
  <cp:revision>123</cp:revision>
  <dcterms:created xsi:type="dcterms:W3CDTF">2018-12-05T12:55:33Z</dcterms:created>
  <dcterms:modified xsi:type="dcterms:W3CDTF">2019-02-11T20:07:37Z</dcterms:modified>
</cp:coreProperties>
</file>